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61" r:id="rId3"/>
    <p:sldId id="379" r:id="rId4"/>
    <p:sldId id="386" r:id="rId5"/>
    <p:sldId id="389" r:id="rId6"/>
    <p:sldId id="387" r:id="rId7"/>
    <p:sldId id="388" r:id="rId8"/>
    <p:sldId id="390" r:id="rId9"/>
    <p:sldId id="391" r:id="rId10"/>
    <p:sldId id="381" r:id="rId11"/>
    <p:sldId id="38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877" autoAdjust="0"/>
  </p:normalViewPr>
  <p:slideViewPr>
    <p:cSldViewPr snapToGrid="0">
      <p:cViewPr>
        <p:scale>
          <a:sx n="86" d="100"/>
          <a:sy n="86" d="100"/>
        </p:scale>
        <p:origin x="533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47887D-57E1-4959-9C29-25A9A8E29464}" type="datetimeFigureOut">
              <a:rPr lang="en-IN" smtClean="0"/>
              <a:t>21-10-2024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97A340-596D-493E-85A3-4FF8E1281C4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4940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734B1-8365-360B-1A34-2ED63E5A53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513AE2-131C-3EBC-F60C-B2BD75C4FE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64429-787B-A229-97BB-F80D11F56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FE019-6602-FADB-9200-0118D579A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DFCBA-260B-9E97-D00F-BBB7FCC7D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66D8C65B-88B6-1E7C-EC2B-0896D9127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7270" y="313180"/>
            <a:ext cx="1920929" cy="92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8825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27DE3-A1D5-47AA-0472-8954CBC1D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B3D3C7-6D92-46DA-DA7B-FDC5998EC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0EFD2-5150-BDA7-E0A7-95BCA145B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77488-CF21-E436-26E2-C16D9E371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F878B-F566-F6E2-8A69-31A56956A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570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841B47-43D0-7F3A-5687-57205907D6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E26A13-B9F0-A874-67A4-9DB53CAE73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1026AE-FEFE-E44D-2D78-34D98A8A4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3D22DA-967F-CA1E-E349-C8B5F1F4C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2057A-7EA6-5E65-82D7-E86F6AF57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964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8FE20-21B2-2A46-12AA-4015ED547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592A8-1321-BB7D-4830-035C8AE83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8094"/>
            <a:ext cx="10515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7BC97-8C07-D118-C78C-D6BBB983C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14022-BA88-DC86-83C2-1F7DE6F49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C035B-2553-1FDC-199D-0D6628460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  <p:pic>
        <p:nvPicPr>
          <p:cNvPr id="2050" name="Picture 2" descr="logo">
            <a:extLst>
              <a:ext uri="{FF2B5EF4-FFF2-40B4-BE49-F238E27FC236}">
                <a16:creationId xmlns:a16="http://schemas.microsoft.com/office/drawing/2014/main" id="{E5E6F56D-202E-05B4-BA86-B4D598018A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73205" y="348285"/>
            <a:ext cx="2174996" cy="1051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361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35D56-AE85-D36B-D1F3-7F8C74803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D59F00-9AF1-9DA4-07C2-1FD4D9F22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4E29F-ADD1-B7C2-40F9-7CB5623A1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2E35F-14BB-1ED9-6477-BE9536113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72829-C490-ABA6-E36E-490D8180B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225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9AD52-8D7A-BEED-5B8D-980273E06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9B8C9-B85C-CB3C-ED28-80FBD11F9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7DD056-125A-657A-3548-8A32A242AC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3B96CC-396D-3FEF-0715-63BCD0784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7B119E-C2FC-2423-269E-703D62FD1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20A9C-2F31-8B96-D640-C76B46C53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403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42E81-2516-E768-F2BD-EB11F85A6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CDD74-C4A6-343C-9E41-BBAF0BA01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1753FF-D6F3-0048-E09B-7E770F7A49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49CBA1-475C-8D36-62AC-ED960D237E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B6990-D099-3296-0CC4-7F773EDBE3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49A0C8-344D-E0A5-28A4-6B310992F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223799-1908-019B-8923-2D220DA62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D673AA-FEBF-7EE0-71E7-4E7157DBB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144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78931-85DC-F67B-160C-51A0014E0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9D2CC4-AF0F-1DEC-3466-2E8457BD8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56257E-4AA8-46E8-8E31-BCF87C5B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60FF7-D652-3AAD-107B-7C6E4BE0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555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5747D3-67A6-9BCC-22F7-5B763CBDC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C69B46-A850-6CC9-4007-48EC1719A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C4696C-C3FF-6BE3-E9C0-F99338818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79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0D251-6B4E-80B8-C9A4-27642F139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32561-1D6F-5334-0D57-A61E21B7F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C0BDF1-0D06-A5A3-7160-70963A6C11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7E97E8-2184-D90E-7FCB-EF3449235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8C595-6094-CDA4-172A-33C2B9C0E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662717-6347-1DD6-A0C3-FD4640741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74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B9404-6E99-1517-A85A-84630F11A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41358A-ED88-2E62-2771-7FD7AB55C5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26D61D-1050-E98F-137B-0733A07231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E120DB-89F7-CE19-1BFE-CCEA15106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A0315-7E0B-A10A-91CD-599742CA7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B30E6-8353-C1FC-B0CD-3C0251E23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38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BD2806-F662-55DD-25FC-9CBC02DBB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9CFB5B-2F8C-C19B-7918-831C143E1F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2B9EA8-149B-EC46-D05A-BF33ABC43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3FEFC-0D45-4140-A601-184C1DA8CFBC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9DFEAB-9FA0-93DC-2CF1-AB5835AC27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A1CB8-2A84-81D4-A3EA-45C14C481B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135CD-227E-8D45-B36C-577D7B56E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22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zomato.com/food-preparation-time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17/06/relationships/model3d" Target="../media/model3d1.glb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microsoft.com/office/2017/06/relationships/model3d" Target="../media/model3d2.glb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2CD4858-6A88-7BC5-EC2B-E5D425EACF59}"/>
              </a:ext>
            </a:extLst>
          </p:cNvPr>
          <p:cNvSpPr txBox="1">
            <a:spLocks/>
          </p:cNvSpPr>
          <p:nvPr/>
        </p:nvSpPr>
        <p:spPr>
          <a:xfrm>
            <a:off x="711693" y="1393945"/>
            <a:ext cx="10768613" cy="203584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002060"/>
                </a:solidFill>
                <a:latin typeface="LM Roman 10" panose="00000500000000000000" pitchFamily="50" charset="0"/>
              </a:rPr>
              <a:t>Sustainable Path For Private Sector Transportation</a:t>
            </a:r>
            <a:r>
              <a:rPr lang="en-US" sz="3200" b="1" dirty="0">
                <a:solidFill>
                  <a:srgbClr val="002060"/>
                </a:solidFill>
                <a:latin typeface="LM Roman 10" panose="00000500000000000000" pitchFamily="50" charset="0"/>
              </a:rPr>
              <a:t> 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84E8BAF-7974-4350-AA73-54E0802DA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inherit"/>
              </a:rPr>
              <a:t>Dr. Purushotham Muniganti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481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F0790-0397-0071-AA20-2A9C5095B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6B08C5-4348-4515-5D3A-846D7175AD1D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52B0F42E-00F2-874B-856F-7FD5D9B902B2}"/>
              </a:ext>
            </a:extLst>
          </p:cNvPr>
          <p:cNvSpPr txBox="1">
            <a:spLocks/>
          </p:cNvSpPr>
          <p:nvPr/>
        </p:nvSpPr>
        <p:spPr>
          <a:xfrm>
            <a:off x="321796" y="531449"/>
            <a:ext cx="4457033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Future Plan</a:t>
            </a: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D00204B3-5F9D-4CD2-A680-133B09C3F0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1796" y="2047834"/>
            <a:ext cx="11699421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/>
              <a:t>Analyze and develop a machine learning model for finding the dish preparation time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400" dirty="0"/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Support- </a:t>
            </a:r>
            <a:r>
              <a:rPr lang="en-US" sz="2400" b="0" i="0" dirty="0">
                <a:solidFill>
                  <a:srgbClr val="1C1C1C"/>
                </a:solidFill>
                <a:effectLst/>
                <a:latin typeface="Okra"/>
                <a:hlinkClick r:id="rId2"/>
              </a:rPr>
              <a:t>https://blog.zomato.com/food-preparation-time</a:t>
            </a:r>
            <a:endParaRPr lang="en-US" sz="2400" b="0" i="0" dirty="0">
              <a:solidFill>
                <a:srgbClr val="1C1C1C"/>
              </a:solidFill>
              <a:effectLst/>
              <a:latin typeface="Okra"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dirty="0"/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dirty="0"/>
          </a:p>
          <a:p>
            <a:pPr lvl="1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/>
              <a:t>Unsupervised learning model for analyzing whether the user would show their willingness to Short sustainable path based on historical Data.</a:t>
            </a:r>
          </a:p>
        </p:txBody>
      </p:sp>
    </p:spTree>
    <p:extLst>
      <p:ext uri="{BB962C8B-B14F-4D97-AF65-F5344CB8AC3E}">
        <p14:creationId xmlns:p14="http://schemas.microsoft.com/office/powerpoint/2010/main" val="781829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131A4-6EF6-A053-8D63-F6BCF6C521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BDF9C1E-254B-A3C4-B95B-18934412ADDF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114253E8-5626-D179-144D-DED5E8DD6AE5}"/>
              </a:ext>
            </a:extLst>
          </p:cNvPr>
          <p:cNvSpPr txBox="1">
            <a:spLocks/>
          </p:cNvSpPr>
          <p:nvPr/>
        </p:nvSpPr>
        <p:spPr>
          <a:xfrm>
            <a:off x="4706135" y="2996862"/>
            <a:ext cx="2779729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Thanking You</a:t>
            </a:r>
          </a:p>
        </p:txBody>
      </p:sp>
    </p:spTree>
    <p:extLst>
      <p:ext uri="{BB962C8B-B14F-4D97-AF65-F5344CB8AC3E}">
        <p14:creationId xmlns:p14="http://schemas.microsoft.com/office/powerpoint/2010/main" val="139083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6F60424-2786-B911-E91A-4DB11E63F74A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A9EC1ACD-8CF7-BA6B-A51F-D3D5D2F33282}"/>
              </a:ext>
            </a:extLst>
          </p:cNvPr>
          <p:cNvSpPr txBox="1">
            <a:spLocks/>
          </p:cNvSpPr>
          <p:nvPr/>
        </p:nvSpPr>
        <p:spPr>
          <a:xfrm>
            <a:off x="321796" y="531449"/>
            <a:ext cx="4457033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D220A0-C2D2-4EEA-863A-4BAEDD088A84}"/>
              </a:ext>
            </a:extLst>
          </p:cNvPr>
          <p:cNvSpPr txBox="1"/>
          <p:nvPr/>
        </p:nvSpPr>
        <p:spPr>
          <a:xfrm>
            <a:off x="130629" y="1504069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/>
              <a:t>The three main concepts-</a:t>
            </a:r>
          </a:p>
          <a:p>
            <a:pPr algn="just"/>
            <a:endParaRPr lang="en-US" sz="2000" dirty="0"/>
          </a:p>
          <a:p>
            <a:r>
              <a:rPr lang="en-US" sz="2000" b="1" dirty="0"/>
              <a:t>1. Fuel type based pricing		2. Food pickup on wheels		3. Sustainable Path to reduce CO2 emission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6D1929-C4B3-41C4-922E-2369E9A27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367" y="2892405"/>
            <a:ext cx="2091878" cy="307906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Caroler in Blue Jacket">
                <a:extLst>
                  <a:ext uri="{FF2B5EF4-FFF2-40B4-BE49-F238E27FC236}">
                    <a16:creationId xmlns:a16="http://schemas.microsoft.com/office/drawing/2014/main" id="{6594463C-8739-45CF-B526-62980C6AEB9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04942861"/>
                  </p:ext>
                </p:extLst>
              </p:nvPr>
            </p:nvGraphicFramePr>
            <p:xfrm>
              <a:off x="5392593" y="3215153"/>
              <a:ext cx="250817" cy="43660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50817" cy="436607"/>
                    </a:xfrm>
                    <a:prstGeom prst="rect">
                      <a:avLst/>
                    </a:prstGeom>
                  </am3d:spPr>
                  <am3d:camera>
                    <am3d:pos x="0" y="0" z="530389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09538" d="1000000"/>
                    <am3d:preTrans dx="-124000" dy="-18000000" dz="127018"/>
                    <am3d:scale>
                      <am3d:sx n="1000000" d="1000000"/>
                      <am3d:sy n="1000000" d="1000000"/>
                      <am3d:sz n="1000000" d="1000000"/>
                    </am3d:scale>
                    <am3d:rot ax="3519371" ay="973336" az="147839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737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Caroler in Blue Jacket">
                <a:extLst>
                  <a:ext uri="{FF2B5EF4-FFF2-40B4-BE49-F238E27FC236}">
                    <a16:creationId xmlns:a16="http://schemas.microsoft.com/office/drawing/2014/main" id="{6594463C-8739-45CF-B526-62980C6AEB9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92593" y="3215153"/>
                <a:ext cx="250817" cy="43660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Taxi">
                <a:extLst>
                  <a:ext uri="{FF2B5EF4-FFF2-40B4-BE49-F238E27FC236}">
                    <a16:creationId xmlns:a16="http://schemas.microsoft.com/office/drawing/2014/main" id="{05DA84A0-23B4-48C3-AE2F-60E36BBC8B0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48474011"/>
                  </p:ext>
                </p:extLst>
              </p:nvPr>
            </p:nvGraphicFramePr>
            <p:xfrm>
              <a:off x="6668919" y="5498150"/>
              <a:ext cx="202737" cy="442148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202737" cy="442148"/>
                    </a:xfrm>
                    <a:prstGeom prst="rect">
                      <a:avLst/>
                    </a:prstGeom>
                  </am3d:spPr>
                  <am3d:camera>
                    <am3d:pos x="0" y="0" z="540690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1425" d="1000000"/>
                    <am3d:preTrans dx="0" dy="-7022569" dz="-1358768"/>
                    <am3d:scale>
                      <am3d:sx n="1000000" d="1000000"/>
                      <am3d:sy n="1000000" d="1000000"/>
                      <am3d:sz n="1000000" d="1000000"/>
                    </am3d:scale>
                    <am3d:rot ax="5623506" ay="2975" az="1075462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816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Taxi">
                <a:extLst>
                  <a:ext uri="{FF2B5EF4-FFF2-40B4-BE49-F238E27FC236}">
                    <a16:creationId xmlns:a16="http://schemas.microsoft.com/office/drawing/2014/main" id="{05DA84A0-23B4-48C3-AE2F-60E36BBC8B0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68919" y="5498150"/>
                <a:ext cx="202737" cy="442148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FB2C579F-B88C-4136-BE38-078B558850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5031" y="2892405"/>
            <a:ext cx="2351867" cy="3079068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Caroler in Blue Jacket">
                <a:extLst>
                  <a:ext uri="{FF2B5EF4-FFF2-40B4-BE49-F238E27FC236}">
                    <a16:creationId xmlns:a16="http://schemas.microsoft.com/office/drawing/2014/main" id="{6E9B5C9A-8EC4-40DD-89E7-263AA94885B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8573130"/>
                  </p:ext>
                </p:extLst>
              </p:nvPr>
            </p:nvGraphicFramePr>
            <p:xfrm>
              <a:off x="8893903" y="4544442"/>
              <a:ext cx="298591" cy="456669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98591" cy="456669"/>
                    </a:xfrm>
                    <a:prstGeom prst="rect">
                      <a:avLst/>
                    </a:prstGeom>
                  </am3d:spPr>
                  <am3d:camera>
                    <am3d:pos x="0" y="0" z="530389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09538" d="1000000"/>
                    <am3d:preTrans dx="-124000" dy="-18000000" dz="127018"/>
                    <am3d:scale>
                      <am3d:sx n="1000000" d="1000000"/>
                      <am3d:sy n="1000000" d="1000000"/>
                      <am3d:sz n="1000000" d="1000000"/>
                    </am3d:scale>
                    <am3d:rot ax="3820767" ay="-1055976" az="-1886090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5269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Caroler in Blue Jacket">
                <a:extLst>
                  <a:ext uri="{FF2B5EF4-FFF2-40B4-BE49-F238E27FC236}">
                    <a16:creationId xmlns:a16="http://schemas.microsoft.com/office/drawing/2014/main" id="{6E9B5C9A-8EC4-40DD-89E7-263AA94885B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93903" y="4544442"/>
                <a:ext cx="298591" cy="45666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2" name="3D Model 11" descr="Taxi">
                <a:extLst>
                  <a:ext uri="{FF2B5EF4-FFF2-40B4-BE49-F238E27FC236}">
                    <a16:creationId xmlns:a16="http://schemas.microsoft.com/office/drawing/2014/main" id="{7CB4D12E-4D2A-41F3-907D-19DFF023910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71934618"/>
                  </p:ext>
                </p:extLst>
              </p:nvPr>
            </p:nvGraphicFramePr>
            <p:xfrm rot="11653152">
              <a:off x="8740054" y="4751391"/>
              <a:ext cx="315141" cy="416883"/>
            </p:xfrm>
            <a:graphic>
              <a:graphicData uri="http://schemas.microsoft.com/office/drawing/2017/model3d">
                <am3d:model3d r:embed="rId5">
                  <am3d:spPr>
                    <a:xfrm rot="11653152">
                      <a:off x="0" y="0"/>
                      <a:ext cx="315141" cy="416883"/>
                    </a:xfrm>
                    <a:prstGeom prst="rect">
                      <a:avLst/>
                    </a:prstGeom>
                  </am3d:spPr>
                  <am3d:camera>
                    <am3d:pos x="0" y="0" z="540690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61425" d="1000000"/>
                    <am3d:preTrans dx="0" dy="-7022569" dz="-1358768"/>
                    <am3d:scale>
                      <am3d:sx n="1000000" d="1000000"/>
                      <am3d:sy n="1000000" d="1000000"/>
                      <am3d:sz n="1000000" d="1000000"/>
                    </am3d:scale>
                    <am3d:rot ax="5406912" ay="-2953" az="-9405476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43323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2" name="3D Model 11" descr="Taxi">
                <a:extLst>
                  <a:ext uri="{FF2B5EF4-FFF2-40B4-BE49-F238E27FC236}">
                    <a16:creationId xmlns:a16="http://schemas.microsoft.com/office/drawing/2014/main" id="{7CB4D12E-4D2A-41F3-907D-19DFF02391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11653152">
                <a:off x="8740054" y="4751391"/>
                <a:ext cx="315141" cy="416883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FB794C6E-E03A-40A1-99BF-36C79D0DBC1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16391" y="2769833"/>
            <a:ext cx="1721729" cy="348512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7A02D59-4F4E-471D-AA99-D7EBDD087A4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3485" y="3215153"/>
            <a:ext cx="4615456" cy="2095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4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0" presetClass="entr" presetSubtype="1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0BC98-B74B-BEFE-DFC3-BBBB50BC2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D86F0A5-6453-4156-322D-5CC4CA35640C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0E108010-4382-D035-1039-E1C4CEA940A0}"/>
              </a:ext>
            </a:extLst>
          </p:cNvPr>
          <p:cNvSpPr txBox="1">
            <a:spLocks/>
          </p:cNvSpPr>
          <p:nvPr/>
        </p:nvSpPr>
        <p:spPr>
          <a:xfrm>
            <a:off x="321796" y="531449"/>
            <a:ext cx="5774204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Clustering and Cab assigning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4F2CF8-1EF6-433F-B8B1-CCAB5DA14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9" y="1655889"/>
            <a:ext cx="5996113" cy="462300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87DC07-45E2-4761-A31D-23EAF2BC6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507" y="1655889"/>
            <a:ext cx="5638530" cy="462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485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0BC98-B74B-BEFE-DFC3-BBBB50BC2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D86F0A5-6453-4156-322D-5CC4CA35640C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0E108010-4382-D035-1039-E1C4CEA940A0}"/>
              </a:ext>
            </a:extLst>
          </p:cNvPr>
          <p:cNvSpPr txBox="1">
            <a:spLocks/>
          </p:cNvSpPr>
          <p:nvPr/>
        </p:nvSpPr>
        <p:spPr>
          <a:xfrm>
            <a:off x="321796" y="531449"/>
            <a:ext cx="5774204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Clustering and Cab assigning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4C14ED-0245-46B0-85E8-23C7396E6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9" y="1655889"/>
            <a:ext cx="5739687" cy="45976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EDA5A7-7445-400F-9C5A-C38BC4621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55889"/>
            <a:ext cx="5889763" cy="476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631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0BC98-B74B-BEFE-DFC3-BBBB50BC2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D86F0A5-6453-4156-322D-5CC4CA35640C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0E108010-4382-D035-1039-E1C4CEA940A0}"/>
              </a:ext>
            </a:extLst>
          </p:cNvPr>
          <p:cNvSpPr txBox="1">
            <a:spLocks/>
          </p:cNvSpPr>
          <p:nvPr/>
        </p:nvSpPr>
        <p:spPr>
          <a:xfrm>
            <a:off x="321796" y="531449"/>
            <a:ext cx="5774204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Clustering and Cab assigning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6F6745-D82D-4FCA-92F9-8959B98E7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006" y="1821337"/>
            <a:ext cx="7219123" cy="427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610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0BC98-B74B-BEFE-DFC3-BBBB50BC2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D86F0A5-6453-4156-322D-5CC4CA35640C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0E108010-4382-D035-1039-E1C4CEA940A0}"/>
              </a:ext>
            </a:extLst>
          </p:cNvPr>
          <p:cNvSpPr txBox="1">
            <a:spLocks/>
          </p:cNvSpPr>
          <p:nvPr/>
        </p:nvSpPr>
        <p:spPr>
          <a:xfrm>
            <a:off x="321796" y="531449"/>
            <a:ext cx="5774204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Cab fare prediction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1391B5-C704-44E5-9734-E3D39AAA2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608" y="2020579"/>
            <a:ext cx="8766170" cy="17805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D200C7-6D93-4022-876C-B718763184B1}"/>
              </a:ext>
            </a:extLst>
          </p:cNvPr>
          <p:cNvSpPr txBox="1"/>
          <p:nvPr/>
        </p:nvSpPr>
        <p:spPr>
          <a:xfrm>
            <a:off x="577049" y="1651247"/>
            <a:ext cx="223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Dataset-1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C0AF5E-5ACF-4AA6-BA89-3E8899E8A77C}"/>
              </a:ext>
            </a:extLst>
          </p:cNvPr>
          <p:cNvSpPr txBox="1"/>
          <p:nvPr/>
        </p:nvSpPr>
        <p:spPr>
          <a:xfrm>
            <a:off x="8399755" y="3647206"/>
            <a:ext cx="1197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25,000x14</a:t>
            </a:r>
            <a:endParaRPr lang="en-IN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4B291C-2EF3-4AE0-ADD0-29CEAE00DD55}"/>
              </a:ext>
            </a:extLst>
          </p:cNvPr>
          <p:cNvSpPr txBox="1"/>
          <p:nvPr/>
        </p:nvSpPr>
        <p:spPr>
          <a:xfrm>
            <a:off x="577049" y="4052382"/>
            <a:ext cx="2237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Dataset-2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C5FC700-F162-43EC-855F-3C8744397A1F}"/>
              </a:ext>
            </a:extLst>
          </p:cNvPr>
          <p:cNvSpPr txBox="1"/>
          <p:nvPr/>
        </p:nvSpPr>
        <p:spPr>
          <a:xfrm>
            <a:off x="8399755" y="6048341"/>
            <a:ext cx="11970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57,202x13</a:t>
            </a:r>
            <a:endParaRPr lang="en-IN" sz="1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C3ACBD1-08D3-47F2-8E1A-01CC1F509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608" y="4421714"/>
            <a:ext cx="8716707" cy="17198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3CA9022-7677-434E-85A1-7C00FEA6A9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3315" y="4398345"/>
            <a:ext cx="2295323" cy="167336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6C7C26F-9BD0-4134-B818-682C9CFF6AB2}"/>
              </a:ext>
            </a:extLst>
          </p:cNvPr>
          <p:cNvSpPr txBox="1"/>
          <p:nvPr/>
        </p:nvSpPr>
        <p:spPr>
          <a:xfrm>
            <a:off x="442460" y="6441042"/>
            <a:ext cx="9780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Including all the features that we add it sums up to 57,202x20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165221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0BC98-B74B-BEFE-DFC3-BBBB50BC2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D86F0A5-6453-4156-322D-5CC4CA35640C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0E108010-4382-D035-1039-E1C4CEA940A0}"/>
              </a:ext>
            </a:extLst>
          </p:cNvPr>
          <p:cNvSpPr txBox="1">
            <a:spLocks/>
          </p:cNvSpPr>
          <p:nvPr/>
        </p:nvSpPr>
        <p:spPr>
          <a:xfrm>
            <a:off x="321796" y="531449"/>
            <a:ext cx="5774204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Cab fare prediction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DD6B96-77EB-41FE-BB73-2BF86A8A013A}"/>
              </a:ext>
            </a:extLst>
          </p:cNvPr>
          <p:cNvSpPr txBox="1"/>
          <p:nvPr/>
        </p:nvSpPr>
        <p:spPr>
          <a:xfrm>
            <a:off x="321796" y="1564243"/>
            <a:ext cx="1121249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pre-processing of the data has been done to handle the </a:t>
            </a:r>
            <a:r>
              <a:rPr lang="en-US" sz="2000" b="1" dirty="0"/>
              <a:t>missing values</a:t>
            </a:r>
            <a:r>
              <a:rPr lang="en-US" sz="2000" dirty="0"/>
              <a:t>, to </a:t>
            </a:r>
            <a:r>
              <a:rPr lang="en-US" sz="2000" b="1" dirty="0"/>
              <a:t>remove the features</a:t>
            </a:r>
            <a:r>
              <a:rPr lang="en-US" sz="2000" dirty="0"/>
              <a:t> that doesn’t contribute to the Price feature.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Machine Learning algorithms used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Random Forest Regressor</a:t>
            </a:r>
          </a:p>
          <a:p>
            <a:pPr lvl="1"/>
            <a:endParaRPr lang="en-US" sz="2000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/>
              <a:t>Gradient Boosting Regressor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Evaluations metrics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/>
              <a:t>MSE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/>
              <a:t>MAE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/>
              <a:t>R-Square score</a:t>
            </a: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best R-square score algorithm is considered</a:t>
            </a:r>
            <a:endParaRPr lang="en-IN" sz="2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E71806-F0A6-4165-BD5A-AAD37B22A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0603" y="4512598"/>
            <a:ext cx="2593420" cy="11433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DEA56E9-B787-424B-B773-CC1C6F15D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0603" y="5750483"/>
            <a:ext cx="3011450" cy="76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794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0BC98-B74B-BEFE-DFC3-BBBB50BC2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D86F0A5-6453-4156-322D-5CC4CA35640C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0E108010-4382-D035-1039-E1C4CEA940A0}"/>
              </a:ext>
            </a:extLst>
          </p:cNvPr>
          <p:cNvSpPr txBox="1">
            <a:spLocks/>
          </p:cNvSpPr>
          <p:nvPr/>
        </p:nvSpPr>
        <p:spPr>
          <a:xfrm>
            <a:off x="321796" y="531449"/>
            <a:ext cx="5774204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Cab fare prediction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FD2140-9CD8-4442-8D8C-3352B0DD7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071" y="2211955"/>
            <a:ext cx="5652875" cy="33835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ABFED3-496D-45E0-BB77-7AF69D507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96" y="2211955"/>
            <a:ext cx="5771593" cy="33835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FB72E1-8E25-4381-9567-EC978F7E6F45}"/>
              </a:ext>
            </a:extLst>
          </p:cNvPr>
          <p:cNvSpPr txBox="1"/>
          <p:nvPr/>
        </p:nvSpPr>
        <p:spPr>
          <a:xfrm>
            <a:off x="1651247" y="1704513"/>
            <a:ext cx="2814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Dataset-1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87CE23-777C-4017-9C13-BA2A1C2F4C08}"/>
              </a:ext>
            </a:extLst>
          </p:cNvPr>
          <p:cNvSpPr txBox="1"/>
          <p:nvPr/>
        </p:nvSpPr>
        <p:spPr>
          <a:xfrm>
            <a:off x="7130249" y="1704513"/>
            <a:ext cx="28142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Dataset-2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1ADDC08-E9D5-4831-A166-8843F2EAEE11}"/>
              </a:ext>
            </a:extLst>
          </p:cNvPr>
          <p:cNvSpPr txBox="1"/>
          <p:nvPr/>
        </p:nvSpPr>
        <p:spPr>
          <a:xfrm>
            <a:off x="553375" y="5733575"/>
            <a:ext cx="5771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errors are very much less compared to Random Forest</a:t>
            </a:r>
          </a:p>
          <a:p>
            <a:r>
              <a:rPr lang="en-US" dirty="0"/>
              <a:t>R-Square Score of Gradient is higher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EB0947-881C-4C47-812A-1984ACFB7913}"/>
              </a:ext>
            </a:extLst>
          </p:cNvPr>
          <p:cNvSpPr txBox="1"/>
          <p:nvPr/>
        </p:nvSpPr>
        <p:spPr>
          <a:xfrm>
            <a:off x="6407071" y="5733575"/>
            <a:ext cx="57715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errors are little less compared to Random Forest</a:t>
            </a:r>
          </a:p>
          <a:p>
            <a:r>
              <a:rPr lang="en-US" dirty="0"/>
              <a:t>R-Square Score of Gradient is higher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AC9788-2EEE-46DC-80A8-BEF5F4FA5DED}"/>
              </a:ext>
            </a:extLst>
          </p:cNvPr>
          <p:cNvSpPr txBox="1"/>
          <p:nvPr/>
        </p:nvSpPr>
        <p:spPr>
          <a:xfrm>
            <a:off x="4637657" y="6488668"/>
            <a:ext cx="5771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Optimal Fit- Gradient Boosting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49706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0BC98-B74B-BEFE-DFC3-BBBB50BC27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D86F0A5-6453-4156-322D-5CC4CA35640C}"/>
              </a:ext>
            </a:extLst>
          </p:cNvPr>
          <p:cNvCxnSpPr>
            <a:cxnSpLocks/>
          </p:cNvCxnSpPr>
          <p:nvPr/>
        </p:nvCxnSpPr>
        <p:spPr>
          <a:xfrm flipV="1">
            <a:off x="130629" y="1347680"/>
            <a:ext cx="9601200" cy="52279"/>
          </a:xfrm>
          <a:prstGeom prst="line">
            <a:avLst/>
          </a:prstGeom>
          <a:ln w="635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Title 1">
            <a:extLst>
              <a:ext uri="{FF2B5EF4-FFF2-40B4-BE49-F238E27FC236}">
                <a16:creationId xmlns:a16="http://schemas.microsoft.com/office/drawing/2014/main" id="{0E108010-4382-D035-1039-E1C4CEA940A0}"/>
              </a:ext>
            </a:extLst>
          </p:cNvPr>
          <p:cNvSpPr txBox="1">
            <a:spLocks/>
          </p:cNvSpPr>
          <p:nvPr/>
        </p:nvSpPr>
        <p:spPr>
          <a:xfrm>
            <a:off x="321796" y="531449"/>
            <a:ext cx="5774204" cy="8642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>
                <a:solidFill>
                  <a:srgbClr val="002060"/>
                </a:solidFill>
                <a:latin typeface="LM Roman 10" panose="00000500000000000000" pitchFamily="50" charset="0"/>
              </a:rPr>
              <a:t>The “WHY” slide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9B7ECB-E5A1-46A0-A918-FF1174B51959}"/>
              </a:ext>
            </a:extLst>
          </p:cNvPr>
          <p:cNvSpPr txBox="1"/>
          <p:nvPr/>
        </p:nvSpPr>
        <p:spPr>
          <a:xfrm>
            <a:off x="321796" y="1695635"/>
            <a:ext cx="11132598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Why clustering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Why K-means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Why KNN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Why Elbow Technique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Why comparison between two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Why Random Forest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Why Gradient Boosting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Why R-square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637182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35A6FF87-945C-8C46-B0C1-AA8C52AE3DA7}" vid="{213FF8E5-BBB2-FB44-8B66-953C291ED2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WOU New</Template>
  <TotalTime>3109</TotalTime>
  <Words>239</Words>
  <Application>Microsoft Office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inherit</vt:lpstr>
      <vt:lpstr>LM Roman 10</vt:lpstr>
      <vt:lpstr>Okra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Faculty  Work Plan</dc:title>
  <dc:creator>Debdutta Choudhury</dc:creator>
  <cp:lastModifiedBy>Nikunj Gupta</cp:lastModifiedBy>
  <cp:revision>122</cp:revision>
  <dcterms:created xsi:type="dcterms:W3CDTF">2023-12-15T05:16:53Z</dcterms:created>
  <dcterms:modified xsi:type="dcterms:W3CDTF">2024-10-20T23:00:13Z</dcterms:modified>
</cp:coreProperties>
</file>

<file path=docProps/thumbnail.jpeg>
</file>